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94" r:id="rId3"/>
    <p:sldId id="261" r:id="rId4"/>
    <p:sldId id="282" r:id="rId5"/>
    <p:sldId id="284" r:id="rId6"/>
    <p:sldId id="264" r:id="rId7"/>
    <p:sldId id="265" r:id="rId8"/>
    <p:sldId id="266" r:id="rId9"/>
    <p:sldId id="281" r:id="rId10"/>
    <p:sldId id="286" r:id="rId11"/>
    <p:sldId id="287" r:id="rId12"/>
    <p:sldId id="292" r:id="rId13"/>
    <p:sldId id="269" r:id="rId14"/>
    <p:sldId id="290" r:id="rId15"/>
    <p:sldId id="288" r:id="rId16"/>
    <p:sldId id="28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F6B"/>
    <a:srgbClr val="214D83"/>
    <a:srgbClr val="091625"/>
    <a:srgbClr val="2E6E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70" autoAdjust="0"/>
  </p:normalViewPr>
  <p:slideViewPr>
    <p:cSldViewPr>
      <p:cViewPr>
        <p:scale>
          <a:sx n="60" d="100"/>
          <a:sy n="60" d="100"/>
        </p:scale>
        <p:origin x="-1572"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2BB8B-9B14-4631-87ED-7A67FB6128C5}" type="datetimeFigureOut">
              <a:rPr lang="en-GB" smtClean="0"/>
              <a:t>30/09/2014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869B3-3E93-47D2-98F0-0954B1A08AE2}" type="slidenum">
              <a:rPr lang="en-GB" smtClean="0"/>
              <a:t>‹#›</a:t>
            </a:fld>
            <a:endParaRPr lang="en-GB"/>
          </a:p>
        </p:txBody>
      </p:sp>
    </p:spTree>
    <p:extLst>
      <p:ext uri="{BB962C8B-B14F-4D97-AF65-F5344CB8AC3E}">
        <p14:creationId xmlns:p14="http://schemas.microsoft.com/office/powerpoint/2010/main" val="101364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venir Book" panose="02000503020000020003" pitchFamily="2" charset="0"/>
              </a:rPr>
              <a:t>This</a:t>
            </a:r>
            <a:r>
              <a:rPr lang="en-GB" baseline="0" dirty="0" smtClean="0">
                <a:latin typeface="Avenir Book" panose="02000503020000020003" pitchFamily="2" charset="0"/>
              </a:rPr>
              <a:t> presentation will introduce the Galapagos Giant Tortoise and how it is adapted to its environment.</a:t>
            </a:r>
          </a:p>
          <a:p>
            <a:r>
              <a:rPr lang="en-GB" baseline="0" dirty="0" smtClean="0">
                <a:latin typeface="Avenir Book" panose="02000503020000020003" pitchFamily="2" charset="0"/>
              </a:rPr>
              <a:t>Galapagos Giant Tortoises can be found in varying habitats and the presentation is designed to get students this about how and why this may be.</a:t>
            </a:r>
          </a:p>
          <a:p>
            <a:r>
              <a:rPr lang="en-GB" baseline="0" dirty="0" smtClean="0">
                <a:latin typeface="Avenir Book" panose="02000503020000020003" pitchFamily="2" charset="0"/>
              </a:rPr>
              <a:t>It will also examine why it is important that scientists and researchers are learning about the tortoises by tracking them in the wild.</a:t>
            </a:r>
            <a:endParaRPr lang="en-GB" dirty="0">
              <a:latin typeface="Avenir Book" panose="02000503020000020003" pitchFamily="2" charset="0"/>
            </a:endParaRPr>
          </a:p>
        </p:txBody>
      </p:sp>
      <p:sp>
        <p:nvSpPr>
          <p:cNvPr id="4" name="Slide Number Placeholder 3"/>
          <p:cNvSpPr>
            <a:spLocks noGrp="1"/>
          </p:cNvSpPr>
          <p:nvPr>
            <p:ph type="sldNum" sz="quarter" idx="10"/>
          </p:nvPr>
        </p:nvSpPr>
        <p:spPr/>
        <p:txBody>
          <a:bodyPr/>
          <a:lstStyle/>
          <a:p>
            <a:fld id="{F63869B3-3E93-47D2-98F0-0954B1A08AE2}" type="slidenum">
              <a:rPr lang="en-GB" smtClean="0"/>
              <a:t>1</a:t>
            </a:fld>
            <a:endParaRPr lang="en-GB"/>
          </a:p>
        </p:txBody>
      </p:sp>
    </p:spTree>
    <p:extLst>
      <p:ext uri="{BB962C8B-B14F-4D97-AF65-F5344CB8AC3E}">
        <p14:creationId xmlns:p14="http://schemas.microsoft.com/office/powerpoint/2010/main" val="22119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t>
            </a:r>
            <a:r>
              <a:rPr lang="en-GB" sz="1200" dirty="0" smtClean="0">
                <a:solidFill>
                  <a:schemeClr val="tx1"/>
                </a:solidFill>
                <a:latin typeface="Avenir Book" panose="02000503020000020003" pitchFamily="2" charset="0"/>
              </a:rPr>
              <a:t>Galapagos Tortoise Movement Ecology Programme</a:t>
            </a:r>
            <a:r>
              <a:rPr lang="en-GB" sz="1200" baseline="0" dirty="0" smtClean="0">
                <a:solidFill>
                  <a:schemeClr val="tx1"/>
                </a:solidFill>
                <a:latin typeface="+mn-lt"/>
              </a:rPr>
              <a:t> is headed by Dr Stephen Blake, and uses GPS technology to track Giant Tortoises in their natural habitats. Here you can see Stephen and some of his team tracking the data on their computer. What kind of data do the students think would be useful to know about the tortoises? How can these things be measured? Some ideas: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chemeClr val="tx1"/>
                </a:solidFill>
                <a:latin typeface="+mn-lt"/>
              </a:rPr>
              <a:t>Where they are going - GPS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chemeClr val="tx1"/>
                </a:solidFill>
                <a:latin typeface="+mn-lt"/>
              </a:rPr>
              <a:t>How quickly they are moving - Accelerometer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latin typeface="Avenir Book" panose="02000503020000020003" pitchFamily="2" charset="0"/>
              </a:rPr>
              <a:t>If they are communicating with other tortoises - camera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latin typeface="Avenir Book" panose="02000503020000020003" pitchFamily="2" charset="0"/>
              </a:rPr>
              <a:t>What they are eating - camera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tx1"/>
                </a:solidFill>
                <a:latin typeface="Avenir Book" panose="02000503020000020003" pitchFamily="2" charset="0"/>
              </a:rPr>
              <a:t>How they react to changes</a:t>
            </a:r>
            <a:r>
              <a:rPr lang="en-GB" sz="1200" baseline="0" dirty="0" smtClean="0">
                <a:solidFill>
                  <a:schemeClr val="tx1"/>
                </a:solidFill>
                <a:latin typeface="Avenir Book" panose="02000503020000020003" pitchFamily="2" charset="0"/>
              </a:rPr>
              <a:t> in environment – heat sensors, cameras and GPS</a:t>
            </a:r>
            <a:endParaRPr lang="en-GB" sz="1200" dirty="0" smtClean="0">
              <a:solidFill>
                <a:schemeClr val="tx1"/>
              </a:solidFill>
              <a:latin typeface="Avenir Book" panose="02000503020000020003" pitchFamily="2" charset="0"/>
            </a:endParaRPr>
          </a:p>
        </p:txBody>
      </p:sp>
      <p:sp>
        <p:nvSpPr>
          <p:cNvPr id="4" name="Slide Number Placeholder 3"/>
          <p:cNvSpPr>
            <a:spLocks noGrp="1"/>
          </p:cNvSpPr>
          <p:nvPr>
            <p:ph type="sldNum" sz="quarter" idx="10"/>
          </p:nvPr>
        </p:nvSpPr>
        <p:spPr/>
        <p:txBody>
          <a:bodyPr/>
          <a:lstStyle/>
          <a:p>
            <a:fld id="{F63869B3-3E93-47D2-98F0-0954B1A08AE2}" type="slidenum">
              <a:rPr lang="en-GB" smtClean="0"/>
              <a:t>10</a:t>
            </a:fld>
            <a:endParaRPr lang="en-GB"/>
          </a:p>
        </p:txBody>
      </p:sp>
    </p:spTree>
    <p:extLst>
      <p:ext uri="{BB962C8B-B14F-4D97-AF65-F5344CB8AC3E}">
        <p14:creationId xmlns:p14="http://schemas.microsoft.com/office/powerpoint/2010/main" val="222147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Dr Blake is attaching the tracker to the shell of a tortoise. They have to be stuck to the shell incredibly tightly so they don’t fall off when the tortoises move through the bushes.</a:t>
            </a:r>
            <a:endParaRPr lang="en-GB" dirty="0"/>
          </a:p>
        </p:txBody>
      </p:sp>
      <p:sp>
        <p:nvSpPr>
          <p:cNvPr id="4" name="Slide Number Placeholder 3"/>
          <p:cNvSpPr>
            <a:spLocks noGrp="1"/>
          </p:cNvSpPr>
          <p:nvPr>
            <p:ph type="sldNum" sz="quarter" idx="10"/>
          </p:nvPr>
        </p:nvSpPr>
        <p:spPr/>
        <p:txBody>
          <a:bodyPr/>
          <a:lstStyle/>
          <a:p>
            <a:fld id="{F63869B3-3E93-47D2-98F0-0954B1A08AE2}" type="slidenum">
              <a:rPr lang="en-GB" smtClean="0"/>
              <a:t>11</a:t>
            </a:fld>
            <a:endParaRPr lang="en-GB"/>
          </a:p>
        </p:txBody>
      </p:sp>
    </p:spTree>
    <p:extLst>
      <p:ext uri="{BB962C8B-B14F-4D97-AF65-F5344CB8AC3E}">
        <p14:creationId xmlns:p14="http://schemas.microsoft.com/office/powerpoint/2010/main" val="386968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tortoise has a critter cam on it’s shell.</a:t>
            </a:r>
            <a:endParaRPr lang="en-GB" dirty="0"/>
          </a:p>
        </p:txBody>
      </p:sp>
      <p:sp>
        <p:nvSpPr>
          <p:cNvPr id="4" name="Slide Number Placeholder 3"/>
          <p:cNvSpPr>
            <a:spLocks noGrp="1"/>
          </p:cNvSpPr>
          <p:nvPr>
            <p:ph type="sldNum" sz="quarter" idx="10"/>
          </p:nvPr>
        </p:nvSpPr>
        <p:spPr/>
        <p:txBody>
          <a:bodyPr/>
          <a:lstStyle/>
          <a:p>
            <a:fld id="{F63869B3-3E93-47D2-98F0-0954B1A08AE2}" type="slidenum">
              <a:rPr lang="en-GB" smtClean="0"/>
              <a:t>12</a:t>
            </a:fld>
            <a:endParaRPr lang="en-GB"/>
          </a:p>
        </p:txBody>
      </p:sp>
    </p:spTree>
    <p:extLst>
      <p:ext uri="{BB962C8B-B14F-4D97-AF65-F5344CB8AC3E}">
        <p14:creationId xmlns:p14="http://schemas.microsoft.com/office/powerpoint/2010/main" val="3891453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red dots on this</a:t>
            </a:r>
            <a:r>
              <a:rPr lang="en-GB" baseline="0" dirty="0" smtClean="0"/>
              <a:t> map show tortoises moving up and down the volcano.</a:t>
            </a:r>
          </a:p>
          <a:p>
            <a:r>
              <a:rPr lang="en-GB" baseline="0" dirty="0" smtClean="0"/>
              <a:t>Why do students think they might move? Examples of reasons could be mating, food availability, finding a suitable place to lay eggs.</a:t>
            </a:r>
          </a:p>
          <a:p>
            <a:endParaRPr lang="en-GB" dirty="0"/>
          </a:p>
        </p:txBody>
      </p:sp>
      <p:sp>
        <p:nvSpPr>
          <p:cNvPr id="4" name="Slide Number Placeholder 3"/>
          <p:cNvSpPr>
            <a:spLocks noGrp="1"/>
          </p:cNvSpPr>
          <p:nvPr>
            <p:ph type="sldNum" sz="quarter" idx="10"/>
          </p:nvPr>
        </p:nvSpPr>
        <p:spPr/>
        <p:txBody>
          <a:bodyPr/>
          <a:lstStyle/>
          <a:p>
            <a:fld id="{F63869B3-3E93-47D2-98F0-0954B1A08AE2}" type="slidenum">
              <a:rPr lang="en-GB" smtClean="0"/>
              <a:t>13</a:t>
            </a:fld>
            <a:endParaRPr lang="en-GB"/>
          </a:p>
        </p:txBody>
      </p:sp>
    </p:spTree>
    <p:extLst>
      <p:ext uri="{BB962C8B-B14F-4D97-AF65-F5344CB8AC3E}">
        <p14:creationId xmlns:p14="http://schemas.microsoft.com/office/powerpoint/2010/main" val="2217558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blue areas on this map show some of the areas that the Giant Galapagos Tortoises live. These are the areas where Dr Blake and his team are tracking the tortoises. Like the red dots on the map before, the lines show the movement of the tortoises around the islands they live on.</a:t>
            </a:r>
            <a:endParaRPr lang="en-GB" dirty="0"/>
          </a:p>
        </p:txBody>
      </p:sp>
      <p:sp>
        <p:nvSpPr>
          <p:cNvPr id="4" name="Slide Number Placeholder 3"/>
          <p:cNvSpPr>
            <a:spLocks noGrp="1"/>
          </p:cNvSpPr>
          <p:nvPr>
            <p:ph type="sldNum" sz="quarter" idx="10"/>
          </p:nvPr>
        </p:nvSpPr>
        <p:spPr/>
        <p:txBody>
          <a:bodyPr/>
          <a:lstStyle/>
          <a:p>
            <a:fld id="{F63869B3-3E93-47D2-98F0-0954B1A08AE2}" type="slidenum">
              <a:rPr lang="en-GB" smtClean="0"/>
              <a:t>14</a:t>
            </a:fld>
            <a:endParaRPr lang="en-GB"/>
          </a:p>
        </p:txBody>
      </p:sp>
    </p:spTree>
    <p:extLst>
      <p:ext uri="{BB962C8B-B14F-4D97-AF65-F5344CB8AC3E}">
        <p14:creationId xmlns:p14="http://schemas.microsoft.com/office/powerpoint/2010/main" val="17786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other ways for the scientists to check the tortoises environment – this slide can be used to ask students why this would be important and how students might think this can be done. Some ideas:</a:t>
            </a:r>
          </a:p>
          <a:p>
            <a:pPr marL="171450" indent="-171450">
              <a:buFont typeface="Arial" panose="020B0604020202020204" pitchFamily="34" charset="0"/>
              <a:buChar char="•"/>
            </a:pPr>
            <a:r>
              <a:rPr lang="en-GB" dirty="0" smtClean="0"/>
              <a:t>Measuring rainfall</a:t>
            </a:r>
          </a:p>
          <a:p>
            <a:pPr marL="171450" indent="-171450">
              <a:buFont typeface="Arial" panose="020B0604020202020204" pitchFamily="34" charset="0"/>
              <a:buChar char="•"/>
            </a:pPr>
            <a:r>
              <a:rPr lang="en-GB" dirty="0" smtClean="0"/>
              <a:t>Measuring sunlight</a:t>
            </a:r>
          </a:p>
          <a:p>
            <a:pPr marL="171450" indent="-171450">
              <a:buFont typeface="Arial" panose="020B0604020202020204" pitchFamily="34" charset="0"/>
              <a:buChar char="•"/>
            </a:pPr>
            <a:r>
              <a:rPr lang="en-GB" dirty="0" smtClean="0"/>
              <a:t>Measuring temperature</a:t>
            </a:r>
          </a:p>
        </p:txBody>
      </p:sp>
      <p:sp>
        <p:nvSpPr>
          <p:cNvPr id="4" name="Slide Number Placeholder 3"/>
          <p:cNvSpPr>
            <a:spLocks noGrp="1"/>
          </p:cNvSpPr>
          <p:nvPr>
            <p:ph type="sldNum" sz="quarter" idx="10"/>
          </p:nvPr>
        </p:nvSpPr>
        <p:spPr/>
        <p:txBody>
          <a:bodyPr/>
          <a:lstStyle/>
          <a:p>
            <a:fld id="{F63869B3-3E93-47D2-98F0-0954B1A08AE2}" type="slidenum">
              <a:rPr lang="en-GB" smtClean="0"/>
              <a:t>15</a:t>
            </a:fld>
            <a:endParaRPr lang="en-GB"/>
          </a:p>
        </p:txBody>
      </p:sp>
    </p:spTree>
    <p:extLst>
      <p:ext uri="{BB962C8B-B14F-4D97-AF65-F5344CB8AC3E}">
        <p14:creationId xmlns:p14="http://schemas.microsoft.com/office/powerpoint/2010/main" val="295702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3869B3-3E93-47D2-98F0-0954B1A08AE2}" type="slidenum">
              <a:rPr lang="en-GB" smtClean="0"/>
              <a:t>16</a:t>
            </a:fld>
            <a:endParaRPr lang="en-GB"/>
          </a:p>
        </p:txBody>
      </p:sp>
    </p:spTree>
    <p:extLst>
      <p:ext uri="{BB962C8B-B14F-4D97-AF65-F5344CB8AC3E}">
        <p14:creationId xmlns:p14="http://schemas.microsoft.com/office/powerpoint/2010/main" val="290138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key questions to be discussed during this presentation.</a:t>
            </a:r>
          </a:p>
        </p:txBody>
      </p:sp>
      <p:sp>
        <p:nvSpPr>
          <p:cNvPr id="4" name="Slide Number Placeholder 3"/>
          <p:cNvSpPr>
            <a:spLocks noGrp="1"/>
          </p:cNvSpPr>
          <p:nvPr>
            <p:ph type="sldNum" sz="quarter" idx="10"/>
          </p:nvPr>
        </p:nvSpPr>
        <p:spPr/>
        <p:txBody>
          <a:bodyPr/>
          <a:lstStyle/>
          <a:p>
            <a:fld id="{F63869B3-3E93-47D2-98F0-0954B1A08AE2}" type="slidenum">
              <a:rPr lang="en-GB" smtClean="0"/>
              <a:t>2</a:t>
            </a:fld>
            <a:endParaRPr lang="en-GB"/>
          </a:p>
        </p:txBody>
      </p:sp>
    </p:spTree>
    <p:extLst>
      <p:ext uri="{BB962C8B-B14F-4D97-AF65-F5344CB8AC3E}">
        <p14:creationId xmlns:p14="http://schemas.microsoft.com/office/powerpoint/2010/main" val="155181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did Giant</a:t>
            </a:r>
            <a:r>
              <a:rPr lang="en-GB" baseline="0" dirty="0" smtClean="0"/>
              <a:t> Tortoises come to live on the Galapagos islands? Using the image on this slide as a clue, students can discuss how they think Tortoises came to live in the Galapagos Islands from the mainland. It is likely that their common ancestor </a:t>
            </a:r>
            <a:r>
              <a:rPr lang="en-GB" dirty="0" smtClean="0">
                <a:solidFill>
                  <a:sysClr val="windowText" lastClr="000000"/>
                </a:solidFill>
                <a:latin typeface="Avenir Book" panose="02000503020000020003" pitchFamily="2" charset="0"/>
              </a:rPr>
              <a:t>floated to the Islands from the mainland on ocean currents.</a:t>
            </a:r>
            <a:endParaRPr lang="en-GB" baseline="0" dirty="0" smtClean="0"/>
          </a:p>
          <a:p>
            <a:r>
              <a:rPr lang="en-GB" baseline="0" dirty="0" smtClean="0"/>
              <a:t>Students can also be asked if they can name any other animals live in Galapagos and how do they think they got there?</a:t>
            </a:r>
            <a:endParaRPr lang="en-GB" dirty="0"/>
          </a:p>
        </p:txBody>
      </p:sp>
      <p:sp>
        <p:nvSpPr>
          <p:cNvPr id="4" name="Slide Number Placeholder 3"/>
          <p:cNvSpPr>
            <a:spLocks noGrp="1"/>
          </p:cNvSpPr>
          <p:nvPr>
            <p:ph type="sldNum" sz="quarter" idx="10"/>
          </p:nvPr>
        </p:nvSpPr>
        <p:spPr/>
        <p:txBody>
          <a:bodyPr/>
          <a:lstStyle/>
          <a:p>
            <a:fld id="{9B0BF84E-D421-4152-833D-9D78636B1773}" type="slidenum">
              <a:rPr lang="en-GB" smtClean="0"/>
              <a:t>3</a:t>
            </a:fld>
            <a:endParaRPr lang="en-GB"/>
          </a:p>
        </p:txBody>
      </p:sp>
    </p:spTree>
    <p:extLst>
      <p:ext uri="{BB962C8B-B14F-4D97-AF65-F5344CB8AC3E}">
        <p14:creationId xmlns:p14="http://schemas.microsoft.com/office/powerpoint/2010/main" val="344340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can be used to ask students w</a:t>
            </a:r>
            <a:r>
              <a:rPr lang="en-GB" dirty="0" smtClean="0"/>
              <a:t>hat they think this</a:t>
            </a:r>
            <a:r>
              <a:rPr lang="en-GB" baseline="0" dirty="0" smtClean="0"/>
              <a:t> tortoise has been eating – it has been eating guava fruit which has been found on the ground.</a:t>
            </a:r>
          </a:p>
          <a:p>
            <a:r>
              <a:rPr lang="en-GB" baseline="0" dirty="0" smtClean="0"/>
              <a:t>This introduces that one of the key factors for adaptations is to help the animal find food.</a:t>
            </a:r>
            <a:endParaRPr lang="en-GB" dirty="0"/>
          </a:p>
        </p:txBody>
      </p:sp>
      <p:sp>
        <p:nvSpPr>
          <p:cNvPr id="4" name="Slide Number Placeholder 3"/>
          <p:cNvSpPr>
            <a:spLocks noGrp="1"/>
          </p:cNvSpPr>
          <p:nvPr>
            <p:ph type="sldNum" sz="quarter" idx="10"/>
          </p:nvPr>
        </p:nvSpPr>
        <p:spPr/>
        <p:txBody>
          <a:bodyPr/>
          <a:lstStyle/>
          <a:p>
            <a:fld id="{F63869B3-3E93-47D2-98F0-0954B1A08AE2}" type="slidenum">
              <a:rPr lang="en-GB" smtClean="0"/>
              <a:t>4</a:t>
            </a:fld>
            <a:endParaRPr lang="en-GB"/>
          </a:p>
        </p:txBody>
      </p:sp>
    </p:spTree>
    <p:extLst>
      <p:ext uri="{BB962C8B-B14F-4D97-AF65-F5344CB8AC3E}">
        <p14:creationId xmlns:p14="http://schemas.microsoft.com/office/powerpoint/2010/main" val="282355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can be used to ask students to spot the differences</a:t>
            </a:r>
            <a:r>
              <a:rPr lang="en-GB" baseline="0" dirty="0" smtClean="0"/>
              <a:t> between the two tortoises, the main difference being the shell. The tortoise on the left with the domed shell lives in a lush environment so can find food on the floor, and therefore this species has not evolved a shell which is raised up at the front like the saddleback tortoise on the right in the arid habitat, which needs to reach food higher off the ground, such as cacti.</a:t>
            </a:r>
            <a:endParaRPr lang="en-GB" dirty="0"/>
          </a:p>
        </p:txBody>
      </p:sp>
      <p:sp>
        <p:nvSpPr>
          <p:cNvPr id="4" name="Slide Number Placeholder 3"/>
          <p:cNvSpPr>
            <a:spLocks noGrp="1"/>
          </p:cNvSpPr>
          <p:nvPr>
            <p:ph type="sldNum" sz="quarter" idx="10"/>
          </p:nvPr>
        </p:nvSpPr>
        <p:spPr/>
        <p:txBody>
          <a:bodyPr/>
          <a:lstStyle/>
          <a:p>
            <a:fld id="{F63869B3-3E93-47D2-98F0-0954B1A08AE2}" type="slidenum">
              <a:rPr lang="en-GB" smtClean="0"/>
              <a:t>5</a:t>
            </a:fld>
            <a:endParaRPr lang="en-GB"/>
          </a:p>
        </p:txBody>
      </p:sp>
    </p:spTree>
    <p:extLst>
      <p:ext uri="{BB962C8B-B14F-4D97-AF65-F5344CB8AC3E}">
        <p14:creationId xmlns:p14="http://schemas.microsoft.com/office/powerpoint/2010/main" val="134579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matter what kind of habitat the giant</a:t>
            </a:r>
            <a:r>
              <a:rPr lang="en-GB" baseline="0" dirty="0" smtClean="0"/>
              <a:t> tortoise normally live in, the females must always get to a sandy environment to lay their eggs.</a:t>
            </a:r>
            <a:endParaRPr lang="en-GB" dirty="0"/>
          </a:p>
        </p:txBody>
      </p:sp>
      <p:sp>
        <p:nvSpPr>
          <p:cNvPr id="4" name="Slide Number Placeholder 3"/>
          <p:cNvSpPr>
            <a:spLocks noGrp="1"/>
          </p:cNvSpPr>
          <p:nvPr>
            <p:ph type="sldNum" sz="quarter" idx="10"/>
          </p:nvPr>
        </p:nvSpPr>
        <p:spPr/>
        <p:txBody>
          <a:bodyPr/>
          <a:lstStyle/>
          <a:p>
            <a:fld id="{9B0BF84E-D421-4152-833D-9D78636B1773}" type="slidenum">
              <a:rPr lang="en-GB" smtClean="0"/>
              <a:t>6</a:t>
            </a:fld>
            <a:endParaRPr lang="en-GB"/>
          </a:p>
        </p:txBody>
      </p:sp>
    </p:spTree>
    <p:extLst>
      <p:ext uri="{BB962C8B-B14F-4D97-AF65-F5344CB8AC3E}">
        <p14:creationId xmlns:p14="http://schemas.microsoft.com/office/powerpoint/2010/main" val="344340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warm</a:t>
            </a:r>
            <a:r>
              <a:rPr lang="en-GB" baseline="0" dirty="0" smtClean="0"/>
              <a:t> and cold temperature of a nest effecting the gender of the young is true of all reptiles.</a:t>
            </a:r>
            <a:endParaRPr lang="en-GB" dirty="0"/>
          </a:p>
        </p:txBody>
      </p:sp>
      <p:sp>
        <p:nvSpPr>
          <p:cNvPr id="4" name="Slide Number Placeholder 3"/>
          <p:cNvSpPr>
            <a:spLocks noGrp="1"/>
          </p:cNvSpPr>
          <p:nvPr>
            <p:ph type="sldNum" sz="quarter" idx="10"/>
          </p:nvPr>
        </p:nvSpPr>
        <p:spPr/>
        <p:txBody>
          <a:bodyPr/>
          <a:lstStyle/>
          <a:p>
            <a:fld id="{9B0BF84E-D421-4152-833D-9D78636B1773}" type="slidenum">
              <a:rPr lang="en-GB" smtClean="0"/>
              <a:t>7</a:t>
            </a:fld>
            <a:endParaRPr lang="en-GB"/>
          </a:p>
        </p:txBody>
      </p:sp>
    </p:spTree>
    <p:extLst>
      <p:ext uri="{BB962C8B-B14F-4D97-AF65-F5344CB8AC3E}">
        <p14:creationId xmlns:p14="http://schemas.microsoft.com/office/powerpoint/2010/main" val="344340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Mud pools are another tortoise environment which they use to keep cool.</a:t>
            </a:r>
            <a:endParaRPr lang="en-GB" dirty="0"/>
          </a:p>
        </p:txBody>
      </p:sp>
      <p:sp>
        <p:nvSpPr>
          <p:cNvPr id="4" name="Slide Number Placeholder 3"/>
          <p:cNvSpPr>
            <a:spLocks noGrp="1"/>
          </p:cNvSpPr>
          <p:nvPr>
            <p:ph type="sldNum" sz="quarter" idx="10"/>
          </p:nvPr>
        </p:nvSpPr>
        <p:spPr/>
        <p:txBody>
          <a:bodyPr/>
          <a:lstStyle/>
          <a:p>
            <a:fld id="{9B0BF84E-D421-4152-833D-9D78636B1773}" type="slidenum">
              <a:rPr lang="en-GB" smtClean="0"/>
              <a:t>8</a:t>
            </a:fld>
            <a:endParaRPr lang="en-GB"/>
          </a:p>
        </p:txBody>
      </p:sp>
    </p:spTree>
    <p:extLst>
      <p:ext uri="{BB962C8B-B14F-4D97-AF65-F5344CB8AC3E}">
        <p14:creationId xmlns:p14="http://schemas.microsoft.com/office/powerpoint/2010/main" val="344340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used to be over 200,000 giant tortoises living in the Galapagos Islands, however, pirates, whalers and other visitors to the islands (including Darwin) ate them to the point of near extinction. They were a good source of food for sailors on long journeys because they could live for a long time on boats without any food or water (due to their low metabolic rate), and would therefore provide fresh meat for the travellers on their voyage. However, thanks to recent conservation efforts, the population is increasing again. The next few slides show how scientists and researchers in Galapagos are finding out more about the tortoises so that we can keep conserving them.</a:t>
            </a:r>
          </a:p>
        </p:txBody>
      </p:sp>
      <p:sp>
        <p:nvSpPr>
          <p:cNvPr id="4" name="Slide Number Placeholder 3"/>
          <p:cNvSpPr>
            <a:spLocks noGrp="1"/>
          </p:cNvSpPr>
          <p:nvPr>
            <p:ph type="sldNum" sz="quarter" idx="10"/>
          </p:nvPr>
        </p:nvSpPr>
        <p:spPr/>
        <p:txBody>
          <a:bodyPr/>
          <a:lstStyle/>
          <a:p>
            <a:fld id="{F63869B3-3E93-47D2-98F0-0954B1A08AE2}" type="slidenum">
              <a:rPr lang="en-GB" smtClean="0"/>
              <a:t>9</a:t>
            </a:fld>
            <a:endParaRPr lang="en-GB"/>
          </a:p>
        </p:txBody>
      </p:sp>
    </p:spTree>
    <p:extLst>
      <p:ext uri="{BB962C8B-B14F-4D97-AF65-F5344CB8AC3E}">
        <p14:creationId xmlns:p14="http://schemas.microsoft.com/office/powerpoint/2010/main" val="57690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32A009-BEA9-4BAF-AF71-B6BDA1411B84}"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389427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32A009-BEA9-4BAF-AF71-B6BDA1411B84}"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376807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32A009-BEA9-4BAF-AF71-B6BDA1411B84}"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333614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32A009-BEA9-4BAF-AF71-B6BDA1411B84}"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378494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2A009-BEA9-4BAF-AF71-B6BDA1411B84}"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384126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32A009-BEA9-4BAF-AF71-B6BDA1411B84}" type="datetimeFigureOut">
              <a:rPr lang="en-GB" smtClean="0"/>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349438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32A009-BEA9-4BAF-AF71-B6BDA1411B84}" type="datetimeFigureOut">
              <a:rPr lang="en-GB" smtClean="0"/>
              <a:t>30/09/2014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192480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32A009-BEA9-4BAF-AF71-B6BDA1411B84}" type="datetimeFigureOut">
              <a:rPr lang="en-GB" smtClean="0"/>
              <a:t>30/09/2014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60138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2A009-BEA9-4BAF-AF71-B6BDA1411B84}" type="datetimeFigureOut">
              <a:rPr lang="en-GB" smtClean="0"/>
              <a:t>30/09/2014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333545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2A009-BEA9-4BAF-AF71-B6BDA1411B84}" type="datetimeFigureOut">
              <a:rPr lang="en-GB" smtClean="0"/>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3984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2A009-BEA9-4BAF-AF71-B6BDA1411B84}" type="datetimeFigureOut">
              <a:rPr lang="en-GB" smtClean="0"/>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471BE-2D09-4143-94E2-EC60B5FE6045}" type="slidenum">
              <a:rPr lang="en-GB" smtClean="0"/>
              <a:t>‹#›</a:t>
            </a:fld>
            <a:endParaRPr lang="en-GB"/>
          </a:p>
        </p:txBody>
      </p:sp>
    </p:spTree>
    <p:extLst>
      <p:ext uri="{BB962C8B-B14F-4D97-AF65-F5344CB8AC3E}">
        <p14:creationId xmlns:p14="http://schemas.microsoft.com/office/powerpoint/2010/main" val="198978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2A009-BEA9-4BAF-AF71-B6BDA1411B84}" type="datetimeFigureOut">
              <a:rPr lang="en-GB" smtClean="0"/>
              <a:t>30/09/2014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471BE-2D09-4143-94E2-EC60B5FE6045}" type="slidenum">
              <a:rPr lang="en-GB" smtClean="0"/>
              <a:t>‹#›</a:t>
            </a:fld>
            <a:endParaRPr lang="en-GB"/>
          </a:p>
        </p:txBody>
      </p:sp>
    </p:spTree>
    <p:extLst>
      <p:ext uri="{BB962C8B-B14F-4D97-AF65-F5344CB8AC3E}">
        <p14:creationId xmlns:p14="http://schemas.microsoft.com/office/powerpoint/2010/main" val="3415535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Z:\Library\Images\_J - Logos\ZSL-standard-black-519x346.jpg"/>
          <p:cNvPicPr>
            <a:picLocks noChangeAspect="1" noChangeArrowheads="1"/>
          </p:cNvPicPr>
          <p:nvPr/>
        </p:nvPicPr>
        <p:blipFill>
          <a:blip r:embed="rId4" cstate="screen">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30973" y="127542"/>
            <a:ext cx="2035863" cy="13572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5164" y="127542"/>
            <a:ext cx="2620598"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416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 y="5902036"/>
            <a:ext cx="2092036" cy="9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52401" y="6054436"/>
            <a:ext cx="2092036" cy="9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2044" t="14470" r="26394" b="16562"/>
          <a:stretch/>
        </p:blipFill>
        <p:spPr bwMode="auto">
          <a:xfrm>
            <a:off x="0" y="-1"/>
            <a:ext cx="9144000" cy="687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539552" y="440726"/>
            <a:ext cx="4608512" cy="2376264"/>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Avenir Book" panose="02000503020000020003" pitchFamily="2" charset="0"/>
              </a:rPr>
              <a:t>Tracking Tortoises</a:t>
            </a:r>
            <a:r>
              <a:rPr lang="en-GB" sz="2800" dirty="0" smtClean="0">
                <a:solidFill>
                  <a:schemeClr val="tx1"/>
                </a:solidFill>
                <a:latin typeface="Avenir Book" panose="02000503020000020003" pitchFamily="2" charset="0"/>
              </a:rPr>
              <a:t>:</a:t>
            </a:r>
          </a:p>
          <a:p>
            <a:pPr algn="ctr"/>
            <a:r>
              <a:rPr lang="en-GB" sz="2800" dirty="0" smtClean="0">
                <a:solidFill>
                  <a:schemeClr val="tx1"/>
                </a:solidFill>
                <a:latin typeface="Avenir Book" panose="02000503020000020003" pitchFamily="2" charset="0"/>
              </a:rPr>
              <a:t>The </a:t>
            </a:r>
            <a:r>
              <a:rPr lang="en-GB" sz="2800" dirty="0">
                <a:solidFill>
                  <a:schemeClr val="tx1"/>
                </a:solidFill>
                <a:latin typeface="Avenir Book" panose="02000503020000020003" pitchFamily="2" charset="0"/>
              </a:rPr>
              <a:t>Galapagos Tortoise Movement Ecology Programme</a:t>
            </a: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 y="5915890"/>
            <a:ext cx="2092036" cy="9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62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6957" t="14223" r="21646" b="16806"/>
          <a:stretch/>
        </p:blipFill>
        <p:spPr bwMode="auto">
          <a:xfrm>
            <a:off x="-1" y="0"/>
            <a:ext cx="9144001" cy="6898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79512" y="440726"/>
            <a:ext cx="3168352" cy="2052170"/>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venir Book" panose="02000503020000020003" pitchFamily="2" charset="0"/>
              </a:rPr>
              <a:t>The trackers are attached to the tortoise shell using high-grade plumbers glue! </a:t>
            </a:r>
            <a:endParaRPr lang="en-GB" sz="2400" dirty="0">
              <a:solidFill>
                <a:schemeClr val="tx1"/>
              </a:solidFill>
              <a:latin typeface="Avenir Book" panose="02000503020000020003" pitchFamily="2" charset="0"/>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 y="5902036"/>
            <a:ext cx="2092036" cy="9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524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screen">
            <a:extLst>
              <a:ext uri="{28A0092B-C50C-407E-A947-70E740481C1C}">
                <a14:useLocalDpi xmlns:a14="http://schemas.microsoft.com/office/drawing/2010/main"/>
              </a:ext>
            </a:extLst>
          </a:blip>
          <a:srcRect l="23064" t="14201" r="25683" b="17422"/>
          <a:stretch/>
        </p:blipFill>
        <p:spPr bwMode="auto">
          <a:xfrm>
            <a:off x="1" y="0"/>
            <a:ext cx="9144000" cy="6858000"/>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 y="6021288"/>
            <a:ext cx="1836003" cy="85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39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a:blip r:embed="rId3" cstate="print">
            <a:extLst>
              <a:ext uri="{28A0092B-C50C-407E-A947-70E740481C1C}">
                <a14:useLocalDpi xmlns:a14="http://schemas.microsoft.com/office/drawing/2010/main"/>
              </a:ext>
            </a:extLst>
          </a:blip>
          <a:stretch>
            <a:fillRect/>
          </a:stretch>
        </p:blipFill>
        <p:spPr>
          <a:xfrm>
            <a:off x="0" y="7937"/>
            <a:ext cx="9144000" cy="6850063"/>
          </a:xfrm>
          <a:prstGeom prst="rect">
            <a:avLst/>
          </a:prstGeom>
        </p:spPr>
      </p:pic>
      <p:sp>
        <p:nvSpPr>
          <p:cNvPr id="6" name="AutoShape 2" descr="data:image/jpeg;base64,/9j/4AAQSkZJRgABAQAAAQABAAD/2wCEAAkGBxQTEhQUExQWFhUXGRoaGRcYGR4bFxweHRscGhscHBwfHSggHRolHhoaITEhJSkrLi4uHR8zODMsNygtLisBCgoKDg0OGxAQGywkHyQsLCwsLCwsLCw0LCwsLCwsLCwsLCw0LCwsLCwsLCwsLCwsLCwsLCwsLCwsLCwsLCwsLP/AABEIAMIBBAMBIgACEQEDEQH/xAAbAAACAwEBAQAAAAAAAAAAAAAEBQIDBgABB//EADkQAAECBAQEAwcEAgIDAQEAAAECEQADITEEEkFRBSJhcYGRsQYTMkKhwfBS0eHxFCNyghViskOi/8QAGAEAAwEBAAAAAAAAAAAAAAAAAAECAwT/xAAkEQACAgICAQUAAwAAAAAAAAAAAQIRITESQVEDEzJhcSJC0f/aAAwDAQACEQMRAD8ApWoFJYNUZS3wuA1agWBrTmTakK8bNlhLhRQQ7FDOTmyklJZnLBu3cxw2I94tCScoyrTlOihzWexIFP8Ar3oTOQvPygpUcyh/y5erF0prYvUtWOVHNWQrETj7oEmqFCqbJCnQCUn4kkXGx3ELUYxCqJ5VBwoNzcoJCQXfIVeNu8R4hiFS1pqGI5hlGVQq16sQTTtoYC4cEpnGnIXyk1o2h2APpDQ6NBLlFSSFMnNZrVU4KtQ+Upc76RmeM4VUtRIe4b1BGjNTwMaHg+I94kvVYzLfQuWcbFnAHfpF+Pw5UplBw7VDhlMcpAFtjf1LTpiTpmUwc4KVKSQCS1exIbtSG8yXR03F7EEVDvqbE99oAk4Ay5yVOkjMRy1ajV1A6mHqDylTAF2SHqQ3q+YfzAwkAcJxDqCVMC7dHDN2dtKVeG8lSQouMoLAN3F9j/IrCBc5BVnSLtUUr1TYGmjQbNIJKzbmCk7OVFLdGUz9O8DCgj2gwyCkqUCWD0uzs6a3+HXUUJhdhp6UoVlyZHSwSCSKqFSoVUWZ9ezRdw3FZgecg+8QkFw7KCyPioRRiNmNwDFmKQEylISEgUom78xdLiqgWZ7UsQRErGB6wEz8XlVNJS4TQH/tlDauzl3udIgrEKzSrFJKK7OSoZthlSkeIvYrp0wmVMYfCzkVo7B3NgxpQ+UE8CxYmEguAkC5cH4iCNb5RXQJG7V0KhnlSAGIzcyXNAkEEln8n6Gu6bHTVqUF/OAygoOklJu2h3G7nWHRSlacyed1N3Sr7i3hvAOOwhNSWUQMxFWLXYdN+lrBISI8OnJOanIlADFyAwUpRJ65VB+o6Qun4con0YgqV1qzkKDu++7vrBXC8SoLCCPiUxUwLv8ACWNmIFLVVaEuIxAUrN8Kj8ruzCwOoZm/p2tlJDvDcxYguBr0IA8jr1eCpiStlJGUl1JLUBq7jbSAEziUhaanKXALVPpUEecMkAEKIIBJBr8IIIFdnDE9T1gJPRKzZFJSAS2YWymgNhU3vo3hZNkpUCFEFQF3ygvZ2oC4u0e8PAMvdjUC4a/kXD7RdipRNCcqinlVuHeocA1LGvm8SxGaloCZ2RlJJ5S4IdjRaTYsb731LCYlZQtQIapdJqxdmG4+0XcUGVilSwST/wACxfWoUOsT4mUzVJmHKPeZSTtop+xB7tFWapE8MQynZwCoAM1KW21gXDTSmYFVJBc+YNmOnSCuC4GZNm8oXQlix1ceIt5wy4XwDEJnTAvCzFJLgUZn3ew/akHKi6Z6eKCURkTWazgVrQOOhaFU3jn+0n3YKqhRVfs20P53snjAtHu5asqSCAspAZmULksa9ni8+ys+bMUufhUglgn3J2Hzbu75jWwsIXNF/wAvBncPhCuUqakNkLhr3D9mvFSC5JPzEktvG54N7KYyUFJQpEoLBoplFqgMRYjcHwi+b7EYhQQrLIzpPMrOpOZv/XKGPhE86ZSUjLSZMxUslEpRSgutYc6b9oPwn+oha0kgp+EFm02uesbXE+zs8ypEmUJaQgla+a6i9qHMlyb7CFeN9lMYlglcs5wygSQ5Ooo1qBqCFGTks4CcMYMXNyZjVI6E1j2NThvZBTH/AGSzU9bUIBCTHRXFGPGRl8ZjES8QFa1zhnBCgW80msIpE0hKikPQgh3fv6vo3SJ4+eFJSoF+UJUCa8tB5jKfPaBJcwAEN1beunWrxaWBJHq8fmlpSocyDym5INWPi58THuFJFU3Lp/61zfb6wsWsg/vDrgzKIJYjNlro/wDJiqoGOsDicpTLSg8xcFNxlTQdsxO9y0OJ01JUxLKBa7Ofi7UL6O7+Kbhs4ianK5dqXevcctzfZ7wfxjDhR94migAQUsQoBr1BzBnHQCIezNuxb7SSzlNLOXALjZwAUkH9VPMQPwdeZGV2VkICgaggukJfcrQK0oYPxuLC0Z0JC5RBoSQpnKXSahJBBq2o3jNYeepBBDuAB3ZWby18INoaWKGePl5VhQLhQKiwpmDJOpZWarbGL509kVcpPTlBYgPRwKkOGamhio4nOFKNiXvZ8pUH2d6mJScWmyjl/UbMSRU3BoCdQR0MHQxFOI+JIIa3M5B6EAdPKCF41U0Zj8YykklqpLBVaA1Zg0U8QlqClgBglTEeb9DWgiHCsUUEPVrU6/h3p4xXRQ5dQUXNVh1JFnse9SYHwqzLMxKSxUCx3L0A2ufOLJCfeAEK5nUovq5ZnvqN6wBNVqHpcVorWm2o8YRKQ94fxH3ImI8UOrL2H0LbuA8XSuKS5illIAJAzOWBy/CtvlBsa05DXTPTJgWsJVQKYV/c2i8yTKUlScpDkEP8Q2bqH8YKCl2W4+eRMKxnu7lgRs7GveF2IRmsau72i7EoWgqS+YpcAqFw9FEWLg/WIyssxIdw1NQ24Ooih1gNw8siVmLJIBdzT9SSOxZPnBvDuMsohSAQBmDDmV0Llnp6jWB+HBJBQCS+ii9q3pdjbeBMRNyqy2Z+bvVv5hInZo5OJEtZWfhWXCTRqEW6vB6UhcopblQ6gqjgvQDr9njNy8UVqlkmssWPgBWxFBDCRjl5wMoIoHNOpAbQEm+jPvA43lEtGr4V7O4NaEla1TCQ5QtqKswATmajnmN/KyWjB4dYEuUgTK3FQPiJdTka23jP4zjS5a3CApAScsy1AbMfmfqLRRiOIe9XnUSVkAhRC3YOGLhtrO8RWfo2jPFJZNnK9pUKUgIWGdQWCsvpYGh1qHBjyZxpSphTKAZPxLIegNQkAs5qKxjRxAz5S5KpRQQXSsJpQsS5sq7PvHSUTkS8hnJCMzq5XIoGYJctergX6mM+ObGpTeD6KrGhSTkUhRaqgV06sSG7VgGfj1AIysW1ZRvbWAOG8RUpAzZlCgdlhROiX7ba2hnhppnl0pCAHSCENWjZiQ5DAi5q1tbSN7CMNjvepYZQocym06FyDtYG+8Fq4s/K6lEJL5HIB3PLmTfqO0Z7iiZspOcABTMVBKBcg0bUl6dukJOKe0c8BJWuZWzU6U6X72i0hWb1eO5JSwtRBLEuCEE6E0Z2MIeJY6WVKJIJNjlJNAx0JI+kZz30xEjMDLCVmxA96pqguCagvQVv3gUDOMxWsvQsxbpuB4wNBZrcJxwAHmN9MoFhZ48jPyeDpIfOodB92Sax5CEYBVdLVHeKpz6B2fq+9vWCpctLK0bfWLsLg1FA5gApzZ1NV6CwPXaLMlkRTCSR8zdK7w54LMq5NEqe3QU/N4KwGBEpRBJelSkw2lYJx8SbMHcP9tITY3DADhJqQp35khQBaoL0I7BSvKGeIzJkApzGYjRWpSylq0c1Z+gaBzhgMt3V4bjyhohIKApTFbljqDTqAAak9wYhvJnwyZ7G4lhmluxIUxqBdwoa3INjXWE4UDYNsHc+bW77axoOIYP3YIAF6jw/m8JTJqQPPX+IpDqsFmGBB7pIAfdmY6GGX/g5gR8JWSkgEF6O7Fn0JNDHcMUygmZLJdqglJFXpppbvUXj6bwicQV5AuYjLREw5VAvcKrmvqzsD1MSlRcYJnx7FyVk84qA256PqSLOdhFAwxBdIPShNRXaPqGP4fPmkNhwhFRQpape4cv4PC9HAnUkLKQA41p5kdIFMrgY7hYOdsp1cNoSCdKBgaxdjsOQpKcvxAFxrQEEaimhe16V3uF4KjmyBDsACAkKI1NSol2ar6teDU8FQhy7PR6EOCDUWLAswG+8O8i9o+Zy8KmjtQ0JNTqe0GYDgk6bMJSlSR+ohkGnW9/ljcSOBys+f3aVKd3NtvhdoazZVHuT+bUikP2vJg8V7I4gOsELNKBTKam7D1hYeBz1LUDJWCblQp5lhH1PIfmIHaPAf7h1ka9NUYnhPsjMoVqSnYfER1uw7vDfDexuGBJW8xRU+U0SOzX7dYdrJTa3TT+IIQQaiAuPpx8Cif7NYcgp9ygOLhLHzAeEM/gpw6JiVLeV8s1uZNwxpcPQ+cbh67RSou4LNVzd+hfSBp1gmUFI+ayZWfKmSpakKUpKiXCSGYPmo5JvevWC+G8NZWT3hVlJ5QGUBRyDGixHAk+7V7hXuxXkukGzjUU+2wjL4jh+KkDmSF0VlUFOKitWBdqgFn0esZvkZP0mtFuESBNVJBosUoABzE5AwfaupeGYnMFIzOyqgJJsGCQ1M1wzal9ozvDMQnOktlUDzB+U3ctcnWj6d40MqUyv9eYWLgl3JHSpFgKUgumJKpZKpMz3aAmXMUHJzJJCQoUy03vtD/D4+chGYpZKirm6Ow6G5BJcdqRn8QqU/wDtmco+RQClvrSrV0ing+MntQZ0guH5T08ngi85Nrtjzi/EgEKzlCxocyfd3qQQXJswDtrrGdw2O95MZnFn/boLuYJxMtc0Ezzkyl0oDMygHUdzQbWiPC1pBCUpBAuCSAodxXxjQYwTwZAQqYsUsDqSBZ+vSL8GlBUn/WAh+ttf3eLMXLVneatL2CAK2aiXqHoTb7h4rHrDHKSWqXADPS59IQDRSginuwk6ipr4U9Y6FCcXPmcyUrY2ICFf/wBKDnvHQWI+fcLlFazR0gu+nR/2hskDNUna0UYFIl0ALM6g93ubuIYYTFhBJCBzP8VS2wMUxJUe4bVwT3eJTCmWPlcsb28GrBCMWrIQBnFWrVJ+0JZ8qaaqSWGuWg6wUAfiFpJFSSwI/iPJGKK0pQkEGrHV2o9bWGnjAqJiRlN7bVIAvB/B6E5Uud3NOgiaCK7ITcLzcyn8bbDeKES7t6fzDiWC/wAIUGLufKlKjePf8VSVMoKFHBQBUaU+jAwDo9wkjMQ5CqAto2gOr6a3jccEmJUMqCHSKpOlLJNiL3veMtLngBQUoAAEVDnVmTqS/YRanCqLKeYUBOb4cgLpby6ikKky1g1oxgQ6coWXOZMpTTexSkuzi/WAxjpCqmWvOx5JkwuOrmpfw0FIUcT4/iZEsIKEKKQwWqWS6TVLu/MLULQuw+MmznVOSgpueVqtSgYChv16xHEbaG0jGEqysllWNX18A27QXNkKOXnVYhINgdm6nWMytCyc1y5o7Wt9PCNKiaSgOSGYg3LjWu0a8aFF2EYKa6e/qPwRaFKJtTt9IXTZvuySmqVVpZJ1T0/qKk4kq+FKiaWD/Yn6w1HsHOsMcS1EH4jTR/2ERKxrTqYBw+dPyqHhbwi1CSosT9ifO3lDaXkSvpEp84WAf80EdIJZmJ8n+sE4eSE6fufGJKRXMwA7OTB+D/SheIb4gpPcFopGOTViD2/mClcQG/mD9reUVT5aZj9A/wBwQYT+0CzpgC+IMaX2e4ghGIBTRubS/wCfzHsnDpplZJNy1T4x6rDoCgognKoFwctRVt3pCfgdd2YriCck9GVAs6S+UkVDbFi/0vFXCcVME2Y1zuaBiQAB9GjV8Z4QmfJTlIC0KKkdUajWtn6gbuRJcmVK5khalmhDAMzvRSSKdmieJDSFs+WEkKnVUSAnKKnS9dO0NkSETSnICjJQgu5AAJfcecX4fDqmJXNCxl5cqCnKS1Comx7VMd/jzJhWVqJDKzJ5RmA5r6V1HaFxSdhXYLxSYZgyMKA5VgZgOtdfCl4WS8IqWoBTzHPwswNKuaHL06Q2xE1OUS0Ko4WJaXo6WZ6mgoas70gtGCzDPlWZYTUpvoS2tzFIAHCYQkczSwpmDlSrM70DdB9oIxPB5aWC0hbVe2p+KrvTs0E4DGpWWWMqUHMxdrUAza38vCOxXFU+8mITLKnLEgUHfyGm9oYFSpiE9jVLLIDfjx0VysWoOESUlL0qT+8dBTFZ8+lSyWJFxzV3DhvSL8TLsde0dwuSCl6tSmlgxh6jDS1pRmOUVfNu1abxLeSloR4UKQMwofl+/eOM+ZfMQYIxK+fK7pFEt6tE/dsN+ukaEg6Zq1Bl8wuHA/tt2hjhwktrbN92Ir5R5hSE0UAXJDEZjUekDnCDmKDYsCLA7NEtjQ4RPS5oxLtQUfwp2hxgggodSSSklnppps/lGSQlWYEyyXLFy33cWvD3h3EZYICiEmlVOkijcuhcQAGTZSJmQlBJB0IIYClUioFH6V0gxYXKzKCQlAVmqdGYsxJANHDNV62iKJ4BdL1/9aNuVAKYkAVYMzQPLWZoWVumWC2udXjogdtOkSixdPxSZqiUFSibBgAXDOp6mjVA8IOTgWASkOkCrXJuaa3/AB4JkJJlrTKCRVJa1N31LtrpFQXNQQTLI0cineLSolnYfDhKAwU71fT6xJaieVI1/Ggj/JChav3iUqWLaan7dhBfkEiWEwuia7n8/LwYlFOYktqPh8zC+fxACiaJBqXqo/pHajmAlz1TFgkvQEJDMOw/DDUG9ic0sIaz8QNADvlUHpdqMWif+OAcwNq9x+/5tFWFUjNQa/3Ba0gJtYfR/wCYqSrQQleyYQlSXFCKi8eKNCX/AHtA2GxTU7j7j86xGZMYkC7/AJSCOBSyC4pyaBjv+8HSiU5Sf0kdLg/vC/GTk06lhdvO0W4WYSGu2gagpWCbtBBUwvMxI6/1FOMSFAj9Q+rtECr0ETSCQPH0/uM7NGjzhRUR7tXwuCki4PdrMY8xfAVqWVPm5SGfKauH2epJtFcoOsEfKH8LRoEoA5gWcUN6a/vA3YksUYxWJ9wsS1gqqOTNVg3yt4g+GsOZE2Wo5BmoK2ev7MBeohrxTApnJamdjlXqD4aHURipE4omFiUuTQlxtle7iv1jOTohugjik2SlIUhIC3y+6SCK2OYm9SdD3GtfCuMKISlCgEhWYpdg9bnQVO2kBcQwCphK0qGpLBqtd2qHDW32gORgQ1TWrNUGlzoK7dIFMTdDniWKE4lZIzMcxHe40J1p18OwmPZT8rFLKSzuw5WpTU6Qtw2EUToO5v8A08XTJTChBDADYmj9f6gciW3seycTIYl01Lhi4a2/SOhJLzMOZul26VjojnIWTM8HXmlITmNHtcatf6RdPkAUUV06KhZwzBMUqSb3LsPHp3h0qYzOjN/29GpFt5NVopwyOYFN7V/YwfJwLvUn07RGXh3DLCW3YuPOkRkrUC2YtoSP5p5xfKhFiJCzmSDMqLgM5HV3p0hlheEK9wVZlF2yglu9mcxRhscuXzEKZqFIY3uz1EETOOoZJKUrIJLuQQ9KiFduih7I4IoJKiUpJ1YHb4jTXRoli+GTFsZc2UcrMS+nKbOHgbFLlYyUAJ6yPmyJKk23Tbu8T4Dh8LhklKZhUol1FdHNWbpeLpUJbFk/h2NkVzJVLD83xXBFWZTXvSzvFs1KlpzSpibcyVKo4FahLjwBhwcaUHLcXpWh0HhAn/iJM5XvEg5rsBfqHoNaWtE6KqxfhJ6VpKXYOxHX+IYy5BQHkqUkN8pOU9wQQQ/TW0KcZixImBM1OUKAOZTbmpYkaio2h7gMShaWlqCxuDmA1qYq1Qs2UBWZOcJCVhyUixLXGx1ax0gOVj1MAk6W3/Py0NZaCHYV/Vsf/Ufc/SA+I4cDmAt8TfQj8vBpjeVQDMQOYtSrjY1qPy0dISQx1/PKCZErMoMxAFaVYW73jz/HOY/Xep8o2UjBoNAAZWtDv+djF/8AkAgh7jx/KXgJSwaEv+CPJGUZr5ttD+doiWS4OmTUQFA7/a32iMxa3BHmfzaI4slnsbgfnaOEtVWNNqd7RMWVJFU9Kl1LPoAG/ukS94oOAottYnoYukAu/wC0VT1OauT4j7Q2xJF6FePL94jmBAYm4NPt5xRKL5r217iD+FFNBpeor0q1ohGkiCSSM6mSPlcCp0atutoI/wAwpDCpSQR0u76tpFGJUMxUrmqWc8rdeseJxZVyOnKzMwAFHBF7HvASPpWMBCFEABQD9Ht4GMlx+WmVOU2Z1ssVAFaHqah76w94ZJUuU5DAC6hQMX3qwMX8U4EjEJTmC8yXAUDUPpWhFoiSvQTjgxK0KYep2uIkHLAqoKsIOxPs9iEfCy0gEgpNW/4ljvZ7QpmKLsaHV6ERm4tGXHATLWHClAkP4ULkPEULPcRVhlkguWGgah6uKmx+keSpyiwL7gVbztShgoGsFyGrVq7x5ESoD9Q7B/q949goXFmb9nUInSykkBQ0dnLtTQikHjh5AIZWU1p69IpwEhKX5SHq6gxQ93A06tDfIMl2ruWoKFtz08YcpUyuQlyzU/8A6B9vtoIKl+9RUD4eor+donOSkFviD3I9TvFMvEpTYJZrH7VpDTTDkMJ2OlzZbJcLFqMezbQAZExqhPd/7hlh8YkJoivnTYnSL1FChyslnfanXbrCckUngQoTNljMlZCXbKC4t5aQTI48tmWSRox9X9ImvDTOdOYkVZ7GhYiln+jxLhnCJakKE7MiZmZJTYJAuQaKBO/Soi4ysIssRxcqoX5qFWw272/Kw64VjVJYOkJ0a5Hewpdoy+I4WqWbv2JALGlHdJGh00Jep+CxzWWH194z+BPKT1JANKCsU8lrBqeO4RM/D5SxUA4OoajP19RGK9luKf4s5ln/AFrICtga5VNo1QenaNxwXCpWlJmLUoEBQCCwvlrS/kBbSLMf7JYWYhWWWEqJcKdRL31Nq/WHH7CQykzAoOz1ZvXxiM7Dh979uxjA4TjM7BzDJmuUigI+INp1DWjV8M4kMQgmU6kuxIB5SwLEtQ6sd4HgSyQnYFSC6A6b9btEZt7sTdyLNa/rDVc0g8oBy0Z60/DFRmy1qCTLc9bDyhKynTE6hs2lvKKky1qPKFE7gH8eNIiWApglI6s5sN+8WT5iUg58x06dKDfpaGmxNJCKVw9bElk9z9hBErh6h/8AoPIv9YITNALBhR6hz21tBMqeojQn0gyO0uhevhv/ALhuxfyiAwSf1L8gIYuVA2cMSP3a0DzOeiS1HN/xoVZqxcqV0CjApsFmo1HjpEpOEIVyrrZsoaul7wbhkkglTv8AmhitSi5YEn9qwNDUr6KpmBXTOUN4vft9oMwGCQOahJtm+w2gJM9QITUAkPXb8+ggxTsFtYAgakuSfzrE0OwvCSV6kVFCNPDxhipJyns23pCVWMKC2jfW/nF0ziwCHJAYOXpRqkktSGxDJblIqHHlTxj5lisQVqXMURmepAGUtSwsGEX4v2mmTcyUTAEElsoDtVqwqWvIDmIDw6vYmkyz3v6VCtKGwbUb6xdMWpIGriws1djR47BSMOU8uVD3ytoHB+reEWjA5mqW8PuDvpGbVMz4ZAROUdz4kx0GKwJBIofAH7R0Fj9tgKuHrGRYTzG5zeL31GvhB+GlsMzF/mYuA+4sPIQTNnOVZpZKiwBcVYMBRm7QNMnnMUlbcxFGAAGj3372jJWzK6wEhluSC1STRzpe5FoAwuECKp5gXFUvQsKO34YMljM7dQGZzqaW3j1OIKv/AG2AZ2GlL/lYKrRXEplygA2Vy4IoxHQ9Ks3jpExMVmUQC1birPu1Xb6RexJJUTQDt2f8+kQnJUahRq4qSw6Db9yYCaOlylIblABSFgl7AtpViQRVtO8Zz2j4gHYO4uR4uPOHxQEs6ySTZiDTSobyp6wtncNlrzEliRrYEEVYDW0VHDsehJh+JrUQlJcksBuSdt3JvGikezWaYkKmOoVmhFEJH6X1Uelqwplez4mKAQ5Upm0brSrBnj6RwThwkykpB94fmUaFR3r6bfXdOzVNsOw8sIszWYUFg9ND+d75mJAYPX77d/zZw1OSLAuLN4er6Qk43xAIQsvoWtpbxgLA+OZJ84OwylirdwW+v36PmET5mCxSjKP/ACT8qhsfUHR+4IUzGzPek3SohXQkMbaBgE9hHmLxWfKp6sAe4Dfy8AYPpvC+Ly8RLzINR8SVfEDqD19YvXihcP4+oj5NIxq5SytCilVHax3BGojScN9qMw50VapB8IZLRuziwGUzkh/Nn9Ipn4sKrZtN/PtC+XxOUsJyrBYM1Qf6gbFT2d1eEOKQpMaOmhG5/eLsPiGt6/m0IxjhlBJDE0/PvEf/AC6BdjEplM0U5RZTMD60/uApSS9AzANtaFE72icML7xx9owlwQGgt2GKHClFKQSSVuBTWm8eJJI1F3bwjM4j2gCiGDdoKPGUhgo1pq7a6QNiSNGhFjXxixOMSABrGM4z7WBCXlglIo5o5O0ZTHe1s2ZysJYqHBc1O+grCSbG30fQsVxOZOWpMgBklveKPK9iABVRemkWK4AZoAnzSU/oSyUeILv4kwm9n8WhMtIGlG66/d40P+alIzLXT6nsNB9YHgpIzmJ9ilSwDIWDU8quUtXu58oBmyUy5gB95nSxY2LbB3AcM5HVqRusPiJiqpQEJ/Uq5/6/zHmJlImMFqSVAEBQFU7626HaJ5MHBdCGXIACcqaZauQTU0I3qxLbjqIYScNyAhac36XKVbn5W+o7wrny5gzJC1M7hjRnZ99BtBiFFQGYpWGsUsLaEFiaXP0vEtii7K14gltaDr9Y6CkYZLBpIV1Ki/0JjoQcX5F04uRkTcAi9XGheoG1dYtnyi7qSKMDY1ZmJ8IvmImMQTQmygHBbVh39dIiopSkc7PRsw0o9KK7dOsSYpJAs1SiyUFkgmwdjr3HhFkxBYlBBAapBD9A1Q7d6RGdRJL0TUda9O4pFUzEgZQNs1em2r/vAgbzotqKqpu9mZ/OAcVxRIcO4I0LWex0j3ETs7pU5pb87CFeL4bmykIIYMauDq59IqMSd6GJ4uVDlQ4AuKgbEtTaEx4lMDkq9G8oNJne792lXIQ2VrV6VP8AEC4ThpzBUzmSLgDRrnoLtGiiit6NV7IIJlFbiYtRs7ZQKMSxrYnTTSNPJmA1zMp2yhSdN3dvAiM1gMOSsKlrKcwZTMEryh3NKEDKGFb1DPB03iZRyrKalgUknzcDKTtXvF6NKGs7EgNYAv10LU0elo+W+13G3mlCTQMTSj9uzQ79pePZEMnKVHMAR+WF4w4wExblnepP1hIJOi7/AD1zAEpMsdgxPd4kmRMvlJ1eKZnBFBnAbU7XhhhODqSUkuBRrsQ232htojkCKlrrymCMEkhydrRXPwM1NlqItQ0PaBxh5qKBRrcGtfWHgakPEocOk2vof57xYmX+pSu1T6wDKwmISEkhn012dncDveLUCcp3cBrgEnYX/mJY1JF2Iyhqmuj18o8TIJshXlC6Tw6elT/Vn84cYNOMJy/LuxPje0A7DuHcBmzKgBI0KizwHieFzUqylBft+CClIxQHzEsGy/DUB6lo6eOJTGSVpQwqXDl27k+X7xNlFa+BThLKzlQ2iixMIsTiMl1JKthXz2jQK9mTMH++atfWoHr9haLJfCMNJLe7t+sn6AfzC5JbE20ZSdg505qCjBKRaod313faJYvgCmdCSzmhuCw5Tvs/paN5hJkurDKBQCwbpTVz1iSkm7GjVoG8r6/gg9wir7PnODmzJZArsPO3UQ64RxZcyZypCl1CSoslDa9402Ik+9JBsEkOwzEu1aWaEOLwHuFMkcqhmJ8g1zUMT2faKjJSGmzS4DBTpxV7ya+W4SWTvehLb2rDPB4mUJS0pAStLi21asD0P9Rj+B8SUZikpWp1FyhKjVkgUav9xSjETBi3ZWQliQGtSxF7gu8Oi+Q6XOOaqgVE6Wb63DHx6RL35AZqg3+3rF6ZSS4WzV1tduvR4tkhIDPQMal3pvqYxZDSvZCVNLVAPjbpeOj0Sn1SG6kf/NI9hcqEL8RMIdKj0fSn3eOyWINd+9DQ7084t9yKqF2qX1t1rEhMS5Uyvi09ILM9FYwmYCrOR83S4rQu/lFiODUzApJADE1UFWLB6gh7GJgAsA7bJvTcaB4LmYvKTkSSAwJYAPZnZg7WeCzVV2LZnCl0rnqGA30qKn+fGCBhVJS2U82lyL/cGh6x4uaopcEs9d3H1eKxnBZxzbmrHYUZjC5WJSV6B8RITKSpZUpJ7OA9CT2GkV8OxyHNQEIL5lOCot8KWL6O8Hrkk3zWH1oIEmcPQVuUhRowIOXx0FHH0tFxnQW7wQ457RyiClKlBSSwykukuaOa7j7RnUTcSpwApQU45hW9j5vGrkYOUVLKZaEqo4plcXygvb7houlyACyamlCQdKnrXs3WKcx5MvgOCEkKmMSDoTbUMLQ+koSAAEsLPT1ic1qsO9WFnHf+BE1TeRIFaOT8o/nt0jN3IjZwSAQ4FRtW7HTeLSoFwAGFCWANHoKkGpbxgKSp1EZmFHb7fmsey5xkkFBUAAD4vqT1331iVFggtPDpbBRLDXdrl9KV1u7WiErASs6glAUSCK5qAuxoXBo7vpF6FlaXsTvdzRjW1+8X4FBSohTOKEig6Uf7NWHbRqqugPDcNmAhTlgbkNl1oRUW9YuTw0nmVMtreh3r9YYz8UlJ5iCQN2Jra9bUDRWqcldQ5JFjSvUfl4dluMQWTw8OOcnMrmBIAvtaxuW9IvTh+YAZB18/M9hpFktRKijKUmgSHu1yAPTpHCSrMFKDN4FvEOIabEqJiSSA5s9ND3c06losMpJqQOrKpWthobfSKphe6gG3Lf2Y9mSCAyVgEjz0Yn87QnY/w8xKlAABL9Q7Do9ty3SFWNln5kgEnlYA/Z9T9YcSUtdYING60e2keoKRUkgu2/b8IgBqxXhcHQZgXGzte7D88o6YlwA3TRhoGL3N4YLQg5gFEP28hr4QuXgQCGW9fB9h0t1uICJJrRSJNwZnNWxo9HzfSGCZNOfnDOAG+4qL7WiErD5xzkcuoprubCCfc5RQAjT+VPANR7AZuQuooBL0dnDWt+dIExE8oDJoCL0YBh2/j6wTi1JoVfVm0Y94iDQFJDve/l1607GHZlK7KZM0KFXdhWoBsRpd28oghJRYkgA3LMattr6QQJrk5hcCj7CvhA881atHZvTtDRPR6MW1n8A3qkx0Rlz5fzAk9FN9xHkFMVoIAZPwPQdy5Yt9InLWpRozBnSb9PHWL5eAIdlGtm2FxQn8MRkTBLUEulIIKgwL9HZ6+kQ8GudFCUguShZsGUEFObWuY08KdYPxvFFYaV7tPLmGUqSxzOQ7sSQ2jNTvAk2as0SkgO1Sa2s+/QVi3D4JTklIVlNnJal60Ba8NDSB8DP96kGo6h2NAKHe8FEolipJqK0Zjevq4gXieJASMlFDyvXptpr1jzDTAGUvRnLgptc6Vrr5w2gvNEFYlzQ61bru1vpBRqLA0FQxDkFhoQTtBomZvmDBw4dJqzgZRbSjDrElyphAUSnIlwA6QQKUI+LLb67mJrwUoCeYVE1SBejgilNHB38IliZ+VJJubE21B7lqecNCiXUJB5g4Vvy0cBqAD79ITsgEyyoqBvmApXZhrofpDqiJQrIMqWVVDAXYU0fw1YUiWFH/ALk1bKGGn2MNZWE0SwSeYMSwpS/lFMnAJBcN4G/gQyu0VgPb7BFpZTJy3YHQFw9Hq8RUQE5soUQK0H1Js1YJ4nhQgvUgg1oG/btA2ExpSSUsmoLlIVbqRtr/AFDJk6dF2HxI5QoEU0J3DMQx3+sFKVPKlH3YJLkZQoluxAbdxSBssua2fMCCcxEtqHcBs4L/ABAvUvaGEnFy0HLKWuwchRAcnY9rjpEvyOLV2xZh5kypIY/K1w/ajnuLxP3hSrKy3eq6g71N3o7H6UglOKNSDU11rub7bRFeJUWCh8QdidOpiQdHshakvzEAtYB/Mu+8G4hBCPjWSEkkOlvBgCT3PlCPNlU162qra249YM9+pgySrUFmDPRsrqCh29YFehxdbLOHY8LSpIQ5IotRIa2g+ZvL1HxZnO7EkWa23TyvBlOQgELcBgGJtYEDy60pSKZhIXrUB00GgNxo1h/cU0OTxRfhjMAzKvcpIpUAs5sa+sEy5SVanK5YKAd+nlbfWA5eKyptoW1qet/Drcx3+YogBIYCu/j5H1hDU0lQV/jZSS7v223003tEs6A5oFUFKvWtX2OjiI4PFhmV5lqj+XGj9Yrn4QLKlbJsksAASXpbWBFbWAibiLFLFJvQfU66VEUz5ktmUQegLMb0bwgYT3fLTX4tr0N9LbdYCm4ZbkpIAejs7+GvYQyZSl0OkSklIIBYGhUX63f7xMYYKeuujQDgJSwkZnSGoT8JqxYkMT0Bgo4sIrTMzCht3gLTVWwWdwVDliUvStR+0Vf42RRKlGoqPEV/DEl8WzFKQRmdjQMBuOv5WLwsLrmZy9hXR6QXgybgxZMnZSwBA0YvR6R0XLxSEcrflvtHRHIzwW4yapQIblApU36CrVY+cEyQpKRnTlLfMKh+hd6xT7wOflF0ly3UqrTxgfEYslSmJWoC51pv5eUCorn2MJkxk5l5eY8pUOba/wC7xWueSoBPKPmysx1+toGGPSxKikkWpcElixEXYPiIAcAVvaj29L/vDsrkQ4lOWpKQhKa3IQlI7HKL9esSwCT7s5qk9iGo1W7mCMaStKcx92hXi+hOUF7iKMMggfGFpBDDKpIYVavM1TSHsaWeRdh8CAylOUHUEU/KeQi5SkS1DK6mIdJqFeNKnWOMsr5qJBagonexLt+CB58tjTLUl97U7pcwGmtDbH49GIyK93kMt0gGo32vWoOhgLFcMCiTyhTPZoWSVrNAkKVelAS7U8ob4fCLWjMSlKtEqUz0DMWIq51GkDsE7BsPLyZg5U5soDTan0eIzJ4BFBl6DUVOnh4xKdLSKE5S9SFOHHWxj2QtOQsU0qSalbNS9XAsIRN5qylaUOFlOe1GIF6i7CPE8OSDyh9QnMNDdIdy36Q/SAv/ACHvFKSVDLmFBmSzvsQ1Nq06Qy9xmCSkK5WUClwUsKMrSlOz9opWwVMJw3CpUxiudLZqMoAuepI1u3WBuLnDoWhEoAm6i5ILMOUEl8pNTudYIlcJnTueYSQwAJKEAtT9JKiwqo+cVq4KAFFapZVqczgWZwdn0YUesDrQ+JVKxMvQJKqkW0fpq8UYlLpJSksokuLva5csWt6RVKQiikBwaGpagqALWaIYpSgnllqSXJI+IVsAw/KRNENuilGJKECiQsfMwf8AfNTwrF/D5E6aQJKSpRBIqE0YBw7fX6R7hZgCXewoGd7760jwIBqFnMNHYXtvBgywQTKWfiUQS1y7WL0uxpHuLKpbhBzoKQ6vmNbNv2HbaPQnI5amgJHfyYNvF8uY5plehGtC9TXYPAO0AmaQWJZr18T94nNxyE/E41vX6RJMpKiSpbkNQBzXUDcvrEfd+7HKM1PnALtozEEmzRVExX2HSZ6SksHd2BL+N2f+BEVYtQdFEpV8rU3JNKWvEMJiWCD8KmsRlbYEFj50IaCfepoEgg1oVAg3agAPkIf6bxeASRMzHlLAUKS96VqNPKL5c1aSCSnKRozUrcOxt2pElcQU3u1AKDCoH+wV6UGlaN4xege9ZLAqsmz2p4s/iNYGyvoEnYyqmJAapZ9bgi1QPy9apBm1zClDmoWJFX1P1tvQxOHYvKqnKxoSCrR6fE5LGoa41gKZiFZcoGYvYWNqtbWJoTXnJVK4IADmWwIevqPzWIYVIQ4JDVZb6XKT1p2tDyTOdLLDi1Feb0r3aIOlPwpAToAw+oAZjFD4oCkYhBBy+7UHNSR9GFo6KpykvRANLgJD/UVj2DizOn9CfiB5D/zb6RZIP++WNGVTS20dHQo/6OHYyxksZkFg5luaatfvFGASGmU0EdHRL0Oey4IBExwKCnSptDmWogOCx/iPY6Dofp6LMKeY/wDMesecRSAhTDf/AOlx0dDWzSWhBhD/AK1HUKIfo9oimYcq6nXXrHR0T0YPRZMNB3HoYu4MgElwPjA+qo6Og7J9P5Gl9ksMhU8uhJZmcAtVVtof8HmqXMxIUoqAJABLgdnj2OjT1dRNl2YLDHk8E+kT4gf9iO59I6OiWVL4hGBlJHugEgArqGoaGLMWGtSp/wDpQjo6B7K6EmPHN/2EVoDFQ0YR5HRLOT1PmeYj4T2+8W5azPAeDEt2oKdI6Oh/2FH4g7cqex9IKkByl6uo/wDyD6x0dFPQlsIxw+Lost0oT6wrnnlQdWVXW4jo6J8mnrfMPxIZEsihypr4kR00cyf+P7fvHR0NaNo/EN9nfRctvIwvm0UhqVT6x7HRXZXQQTy/9h6mIYtR+g+37mOjoa2IGmqr4R0dHRq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0"/>
          <p:cNvSpPr>
            <a:spLocks noGrp="1"/>
          </p:cNvSpPr>
          <p:nvPr>
            <p:ph type="ctrTitle"/>
          </p:nvPr>
        </p:nvSpPr>
        <p:spPr>
          <a:xfrm>
            <a:off x="1" y="11846"/>
            <a:ext cx="9143999" cy="896874"/>
          </a:xfrm>
        </p:spPr>
        <p:txBody>
          <a:bodyPr/>
          <a:lstStyle/>
          <a:p>
            <a:r>
              <a:rPr lang="en-GB" dirty="0" smtClean="0">
                <a:solidFill>
                  <a:schemeClr val="bg1"/>
                </a:solidFill>
                <a:latin typeface="Avenir Book" panose="02000503020000020003" pitchFamily="2" charset="0"/>
              </a:rPr>
              <a:t>Scaling a Volcano</a:t>
            </a:r>
            <a:endParaRPr lang="en-GB" dirty="0">
              <a:solidFill>
                <a:schemeClr val="bg1"/>
              </a:solidFill>
              <a:latin typeface="Avenir Book" panose="02000503020000020003" pitchFamily="2" charset="0"/>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 y="5987892"/>
            <a:ext cx="1907703" cy="88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935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a:ln w="12700">
            <a:solidFill>
              <a:schemeClr val="tx1">
                <a:lumMod val="65000"/>
                <a:lumOff val="35000"/>
              </a:schemeClr>
            </a:solidFill>
          </a:ln>
        </p:spPr>
      </p:pic>
      <p:pic>
        <p:nvPicPr>
          <p:cNvPr id="5" name="Picture 4"/>
          <p:cNvPicPr>
            <a:picLocks noChangeAspect="1"/>
          </p:cNvPicPr>
          <p:nvPr/>
        </p:nvPicPr>
        <p:blipFill rotWithShape="1">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1" y="5987892"/>
            <a:ext cx="1907703" cy="88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13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850106"/>
          </a:xfrm>
        </p:spPr>
        <p:txBody>
          <a:bodyPr/>
          <a:lstStyle/>
          <a:p>
            <a:r>
              <a:rPr lang="en-GB" dirty="0" smtClean="0">
                <a:latin typeface="Avenir Book" panose="02000503020000020003" pitchFamily="2" charset="0"/>
              </a:rPr>
              <a:t>Measuring the Environment</a:t>
            </a:r>
            <a:endParaRPr lang="en-GB" dirty="0">
              <a:latin typeface="Avenir Book" panose="02000503020000020003" pitchFamily="2" charset="0"/>
            </a:endParaRPr>
          </a:p>
        </p:txBody>
      </p:sp>
      <p:pic>
        <p:nvPicPr>
          <p:cNvPr id="4" name="Picture 4" descr="E:\Resources for York - 2014\Tortoises\i1d3_GalapapagosWeatherChar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1518" y="1946767"/>
            <a:ext cx="6267451" cy="296446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6804248" y="1925686"/>
            <a:ext cx="1803181" cy="2952328"/>
          </a:xfrm>
          <a:prstGeom prst="rect">
            <a:avLst/>
          </a:prstGeom>
          <a:noFill/>
          <a:ln/>
        </p:spPr>
      </p:pic>
      <p:pic>
        <p:nvPicPr>
          <p:cNvPr id="6" name="Picture 5"/>
          <p:cNvPicPr>
            <a:picLocks noChangeAspect="1"/>
          </p:cNvPicPr>
          <p:nvPr/>
        </p:nvPicPr>
        <p:blipFill rotWithShape="1">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1" y="5987892"/>
            <a:ext cx="1907703" cy="88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421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esources for York - 2014\a pair of giant tortoises Fuller May2014.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763688" y="4581128"/>
            <a:ext cx="5184576" cy="2070007"/>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smtClean="0">
              <a:solidFill>
                <a:schemeClr val="tx1"/>
              </a:solidFill>
              <a:latin typeface="Avenir Book" panose="02000503020000020003" pitchFamily="2" charset="0"/>
            </a:endParaRPr>
          </a:p>
          <a:p>
            <a:pPr algn="ctr"/>
            <a:r>
              <a:rPr lang="en-GB" sz="2000" b="1" dirty="0" smtClean="0">
                <a:solidFill>
                  <a:schemeClr val="tx1"/>
                </a:solidFill>
                <a:latin typeface="Avenir Book" panose="02000503020000020003" pitchFamily="2" charset="0"/>
              </a:rPr>
              <a:t>Thank you for listening!</a:t>
            </a:r>
          </a:p>
          <a:p>
            <a:pPr algn="ctr"/>
            <a:endParaRPr lang="en-GB" sz="1100" dirty="0" smtClean="0">
              <a:solidFill>
                <a:schemeClr val="tx1"/>
              </a:solidFill>
              <a:latin typeface="Avenir Book" panose="02000503020000020003" pitchFamily="2" charset="0"/>
            </a:endParaRPr>
          </a:p>
          <a:p>
            <a:pPr algn="ctr"/>
            <a:r>
              <a:rPr lang="en-GB" sz="2000" dirty="0" smtClean="0">
                <a:solidFill>
                  <a:schemeClr val="tx1"/>
                </a:solidFill>
                <a:latin typeface="Avenir Book" panose="02000503020000020003" pitchFamily="2" charset="0"/>
              </a:rPr>
              <a:t>For more information visit:</a:t>
            </a:r>
          </a:p>
          <a:p>
            <a:pPr algn="ctr"/>
            <a:r>
              <a:rPr lang="en-GB" sz="2000" b="1" dirty="0" smtClean="0">
                <a:solidFill>
                  <a:schemeClr val="tx1"/>
                </a:solidFill>
                <a:latin typeface="Avenir Book" panose="02000503020000020003" pitchFamily="2" charset="0"/>
              </a:rPr>
              <a:t>www.discoveringgalapagos.org.uk</a:t>
            </a:r>
          </a:p>
          <a:p>
            <a:pPr algn="ctr"/>
            <a:endParaRPr lang="en-GB" sz="2400" dirty="0">
              <a:solidFill>
                <a:schemeClr val="tx1"/>
              </a:solidFill>
              <a:latin typeface="Avenir Book" panose="02000503020000020003" pitchFamily="2" charset="0"/>
            </a:endParaRPr>
          </a:p>
          <a:p>
            <a:pPr algn="ctr"/>
            <a:endParaRPr lang="en-GB" sz="2400" dirty="0" smtClean="0">
              <a:solidFill>
                <a:schemeClr val="tx1"/>
              </a:solidFill>
              <a:latin typeface="Avenir Book" panose="02000503020000020003" pitchFamily="2" charset="0"/>
            </a:endParaRPr>
          </a:p>
          <a:p>
            <a:pPr algn="ctr"/>
            <a:endParaRPr lang="en-GB" sz="2400" dirty="0">
              <a:solidFill>
                <a:schemeClr val="tx1"/>
              </a:solidFill>
              <a:latin typeface="Avenir Book" panose="02000503020000020003" pitchFamily="2" charset="0"/>
            </a:endParaRPr>
          </a:p>
        </p:txBody>
      </p:sp>
      <p:pic>
        <p:nvPicPr>
          <p:cNvPr id="7" name="Picture 4"/>
          <p:cNvPicPr>
            <a:picLocks noChangeAspect="1"/>
          </p:cNvPicPr>
          <p:nvPr/>
        </p:nvPicPr>
        <p:blipFill>
          <a:blip r:embed="rId4" cstate="screen">
            <a:biLevel thresh="7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907704" y="5865362"/>
            <a:ext cx="1760207" cy="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Z:\Library\Images\_J - Logos\ZSL-standard-black-519x346.jpg"/>
          <p:cNvPicPr>
            <a:picLocks noChangeAspect="1" noChangeArrowheads="1"/>
          </p:cNvPicPr>
          <p:nvPr/>
        </p:nvPicPr>
        <p:blipFill>
          <a:blip r:embed="rId6" cstate="screen">
            <a:clrChange>
              <a:clrFrom>
                <a:srgbClr val="FEFEFE"/>
              </a:clrFrom>
              <a:clrTo>
                <a:srgbClr val="FEFEFE">
                  <a:alpha val="0"/>
                </a:srgbClr>
              </a:clrTo>
            </a:clrChange>
            <a:duotone>
              <a:prstClr val="black"/>
              <a:schemeClr val="bg1">
                <a:lumMod val="65000"/>
                <a:tint val="45000"/>
                <a:satMod val="400000"/>
              </a:schemeClr>
            </a:duotone>
            <a:extLst>
              <a:ext uri="{28A0092B-C50C-407E-A947-70E740481C1C}">
                <a14:useLocalDpi xmlns:a14="http://schemas.microsoft.com/office/drawing/2010/main"/>
              </a:ext>
            </a:extLst>
          </a:blip>
          <a:srcRect/>
          <a:stretch>
            <a:fillRect/>
          </a:stretch>
        </p:blipFill>
        <p:spPr bwMode="auto">
          <a:xfrm>
            <a:off x="5580112" y="5810042"/>
            <a:ext cx="1243775" cy="8291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screen">
            <a:biLevel thresh="75000"/>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3667910" y="5865362"/>
            <a:ext cx="1733389" cy="80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672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156" t="17391" r="28262" b="1741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395536" y="404594"/>
            <a:ext cx="8352928" cy="5976734"/>
          </a:xfrm>
          <a:prstGeom prst="round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Avenir Book" panose="02000503020000020003" pitchFamily="2" charset="0"/>
            </a:endParaRPr>
          </a:p>
        </p:txBody>
      </p:sp>
      <p:sp>
        <p:nvSpPr>
          <p:cNvPr id="2" name="Rectangle 1"/>
          <p:cNvSpPr/>
          <p:nvPr/>
        </p:nvSpPr>
        <p:spPr>
          <a:xfrm>
            <a:off x="411354" y="1843950"/>
            <a:ext cx="8352928" cy="3170099"/>
          </a:xfrm>
          <a:prstGeom prst="rect">
            <a:avLst/>
          </a:prstGeom>
        </p:spPr>
        <p:txBody>
          <a:bodyPr wrap="square">
            <a:spAutoFit/>
          </a:bodyPr>
          <a:lstStyle/>
          <a:p>
            <a:pPr marL="571500" indent="-571500">
              <a:buFont typeface="Arial" panose="020B0604020202020204" pitchFamily="34" charset="0"/>
              <a:buChar char="•"/>
            </a:pPr>
            <a:r>
              <a:rPr lang="en-GB" sz="4000" dirty="0">
                <a:latin typeface="Avenir Book" panose="02000503020000020003" pitchFamily="2" charset="0"/>
              </a:rPr>
              <a:t>What habitats to they need</a:t>
            </a:r>
            <a:r>
              <a:rPr lang="en-GB" sz="4000" dirty="0" smtClean="0">
                <a:latin typeface="Avenir Book" panose="02000503020000020003" pitchFamily="2" charset="0"/>
              </a:rPr>
              <a:t>?</a:t>
            </a:r>
          </a:p>
          <a:p>
            <a:pPr marL="571500" indent="-571500">
              <a:buFont typeface="Arial" panose="020B0604020202020204" pitchFamily="34" charset="0"/>
              <a:buChar char="•"/>
            </a:pPr>
            <a:endParaRPr lang="en-GB" sz="2000" dirty="0">
              <a:latin typeface="Avenir Book" panose="02000503020000020003" pitchFamily="2" charset="0"/>
            </a:endParaRPr>
          </a:p>
          <a:p>
            <a:pPr marL="571500" indent="-571500">
              <a:buFont typeface="Arial" panose="020B0604020202020204" pitchFamily="34" charset="0"/>
              <a:buChar char="•"/>
            </a:pPr>
            <a:r>
              <a:rPr lang="en-GB" sz="4000" dirty="0">
                <a:latin typeface="Avenir Book" panose="02000503020000020003" pitchFamily="2" charset="0"/>
              </a:rPr>
              <a:t>How are the different types </a:t>
            </a:r>
            <a:r>
              <a:rPr lang="en-GB" sz="4000" dirty="0" smtClean="0">
                <a:latin typeface="Avenir Book" panose="02000503020000020003" pitchFamily="2" charset="0"/>
              </a:rPr>
              <a:t>adapted to their environment?</a:t>
            </a:r>
          </a:p>
          <a:p>
            <a:pPr marL="571500" indent="-571500">
              <a:buFont typeface="Arial" panose="020B0604020202020204" pitchFamily="34" charset="0"/>
              <a:buChar char="•"/>
            </a:pPr>
            <a:endParaRPr lang="en-GB" sz="2000" dirty="0">
              <a:latin typeface="Avenir Book" panose="02000503020000020003" pitchFamily="2" charset="0"/>
            </a:endParaRPr>
          </a:p>
          <a:p>
            <a:pPr marL="571500" indent="-571500">
              <a:buFont typeface="Arial" panose="020B0604020202020204" pitchFamily="34" charset="0"/>
              <a:buChar char="•"/>
            </a:pPr>
            <a:r>
              <a:rPr lang="en-GB" sz="4000" dirty="0">
                <a:latin typeface="Avenir Book" panose="02000503020000020003" pitchFamily="2" charset="0"/>
              </a:rPr>
              <a:t>How can we protect them?</a:t>
            </a:r>
          </a:p>
        </p:txBody>
      </p:sp>
      <p:sp>
        <p:nvSpPr>
          <p:cNvPr id="5" name="Title 1"/>
          <p:cNvSpPr txBox="1">
            <a:spLocks/>
          </p:cNvSpPr>
          <p:nvPr/>
        </p:nvSpPr>
        <p:spPr>
          <a:xfrm>
            <a:off x="398755" y="700950"/>
            <a:ext cx="836552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smtClean="0">
                <a:latin typeface="Avenir Book" panose="02000503020000020003" pitchFamily="2" charset="0"/>
              </a:rPr>
              <a:t>Galapagos Giant Tortoises</a:t>
            </a:r>
            <a:endParaRPr lang="en-GB" sz="4800" b="1" dirty="0">
              <a:latin typeface="Avenir Book" panose="02000503020000020003" pitchFamily="2" charset="0"/>
            </a:endParaRPr>
          </a:p>
        </p:txBody>
      </p:sp>
      <p:pic>
        <p:nvPicPr>
          <p:cNvPr id="6"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11560" y="5543618"/>
            <a:ext cx="1907703" cy="88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694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allpaperhi.com/thumbnails/detail/20120722/ocean%20sea%20turtles%20underwater%20tortoise%202560x1600%20wallpaper_www.wallpaperhi.com_5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 y="5902036"/>
            <a:ext cx="2092036" cy="9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572000" y="404664"/>
            <a:ext cx="4176464" cy="2592288"/>
          </a:xfrm>
          <a:prstGeom prst="round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Avenir Book" panose="02000503020000020003" pitchFamily="2" charset="0"/>
              </a:rPr>
              <a:t>It is likely that the 10 species of giant tortoise living on the Galapagos Islands all evolved from a common </a:t>
            </a:r>
            <a:r>
              <a:rPr lang="en-GB" dirty="0" smtClean="0">
                <a:solidFill>
                  <a:sysClr val="windowText" lastClr="000000"/>
                </a:solidFill>
                <a:latin typeface="Avenir Book" panose="02000503020000020003" pitchFamily="2" charset="0"/>
              </a:rPr>
              <a:t>ancestor.</a:t>
            </a:r>
            <a:endParaRPr lang="en-GB" dirty="0">
              <a:solidFill>
                <a:sysClr val="windowText" lastClr="000000"/>
              </a:solidFill>
              <a:latin typeface="Avenir Book" panose="02000503020000020003" pitchFamily="2" charset="0"/>
            </a:endParaRPr>
          </a:p>
        </p:txBody>
      </p:sp>
    </p:spTree>
    <p:extLst>
      <p:ext uri="{BB962C8B-B14F-4D97-AF65-F5344CB8AC3E}">
        <p14:creationId xmlns:p14="http://schemas.microsoft.com/office/powerpoint/2010/main" val="3022394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4" descr="E:\Resources for York - 2014\Giant tortoise close up Fuller May201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3999" cy="6876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 y="5902036"/>
            <a:ext cx="2092036" cy="9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97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Discovering Galapagos\Images\Species Factfile Ref\1 - Galapagos Giant Tortoise\D_W_A_BARRETT_GALAPAGOS_TOR.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395536" y="1268760"/>
            <a:ext cx="3787261" cy="4824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GCTSBS\Company\Library\Images\to be filed\Robert Fuller GCT - May 2014\FOR GCT\Giant tortoise Fuller May201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09833" y="1206771"/>
            <a:ext cx="3811908" cy="4823062"/>
          </a:xfrm>
          <a:prstGeom prst="rect">
            <a:avLst/>
          </a:prstGeom>
          <a:ln>
            <a:noFill/>
          </a:ln>
          <a:effectLst>
            <a:outerShdw blurRad="292100" dist="139700" dir="2700000" algn="tl" rotWithShape="0">
              <a:srgbClr val="333333">
                <a:alpha val="65000"/>
              </a:srgbClr>
            </a:outerShdw>
          </a:effectLst>
          <a:extLst/>
        </p:spPr>
      </p:pic>
      <p:sp>
        <p:nvSpPr>
          <p:cNvPr id="9" name="Title 1"/>
          <p:cNvSpPr>
            <a:spLocks noGrp="1"/>
          </p:cNvSpPr>
          <p:nvPr>
            <p:ph type="title"/>
          </p:nvPr>
        </p:nvSpPr>
        <p:spPr>
          <a:xfrm>
            <a:off x="0" y="63771"/>
            <a:ext cx="9144000" cy="1143000"/>
          </a:xfrm>
        </p:spPr>
        <p:txBody>
          <a:bodyPr>
            <a:normAutofit/>
          </a:bodyPr>
          <a:lstStyle/>
          <a:p>
            <a:r>
              <a:rPr lang="en-GB" sz="4800" b="1" dirty="0" smtClean="0">
                <a:solidFill>
                  <a:srgbClr val="1B3F6B"/>
                </a:solidFill>
                <a:latin typeface="Avenir Book" panose="02000503020000020003" pitchFamily="2" charset="0"/>
              </a:rPr>
              <a:t>Habitat Adaptation</a:t>
            </a:r>
            <a:endParaRPr lang="en-GB" sz="4800" b="1" dirty="0">
              <a:solidFill>
                <a:srgbClr val="1B3F6B"/>
              </a:solidFill>
              <a:latin typeface="Avenir Book" panose="02000503020000020003" pitchFamily="2" charset="0"/>
            </a:endParaRPr>
          </a:p>
        </p:txBody>
      </p:sp>
      <p:pic>
        <p:nvPicPr>
          <p:cNvPr id="7" name="Picture 6"/>
          <p:cNvPicPr>
            <a:picLocks noChangeAspect="1"/>
          </p:cNvPicPr>
          <p:nvPr/>
        </p:nvPicPr>
        <p:blipFill rotWithShape="1">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1" y="6256204"/>
            <a:ext cx="1331639" cy="62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403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avingparadise.wildlifedirect.org/files/2010/09/Giant-tortoise-egg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692" y="11242"/>
            <a:ext cx="9112308" cy="683423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19829" y="332655"/>
            <a:ext cx="3744416" cy="2582367"/>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ysClr val="windowText" lastClr="000000"/>
                </a:solidFill>
                <a:latin typeface="Avenir Book" panose="02000503020000020003" pitchFamily="2" charset="0"/>
              </a:rPr>
              <a:t>Female giant </a:t>
            </a:r>
            <a:r>
              <a:rPr lang="en-GB" sz="2050" dirty="0" smtClean="0">
                <a:solidFill>
                  <a:sysClr val="windowText" lastClr="000000"/>
                </a:solidFill>
                <a:latin typeface="Avenir Book" panose="02000503020000020003" pitchFamily="2" charset="0"/>
              </a:rPr>
              <a:t>tortoises</a:t>
            </a:r>
            <a:r>
              <a:rPr lang="en-GB" sz="2000" dirty="0" smtClean="0">
                <a:solidFill>
                  <a:sysClr val="windowText" lastClr="000000"/>
                </a:solidFill>
                <a:latin typeface="Avenir Book" panose="02000503020000020003" pitchFamily="2" charset="0"/>
              </a:rPr>
              <a:t> </a:t>
            </a:r>
            <a:r>
              <a:rPr lang="en-GB" sz="2000" dirty="0">
                <a:solidFill>
                  <a:sysClr val="windowText" lastClr="000000"/>
                </a:solidFill>
                <a:latin typeface="Avenir Book" panose="02000503020000020003" pitchFamily="2" charset="0"/>
              </a:rPr>
              <a:t>can travel up to several miles to their nesting areas of dry, sandy ground to lay their eggs, they lay between 2 -16 eggs the size of tennis balls!</a:t>
            </a:r>
          </a:p>
          <a:p>
            <a:endParaRPr lang="en-GB"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 y="5902036"/>
            <a:ext cx="2092036" cy="9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134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2.arkive.org/media/96/963F79C6-62AE-458A-A084-9DD805995BEB/Presentation.Large/Galapagos-giant-tortoise-hatchling-breaking-out-of-shel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9484"/>
            <a:ext cx="9144000" cy="684851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076056" y="3806870"/>
            <a:ext cx="3744416" cy="2582367"/>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venir Book" panose="02000503020000020003" pitchFamily="2" charset="0"/>
              </a:rPr>
              <a:t>Warm nest temperatures lead to the tortoises becoming female, while cool temperatures increase the likelihood that the hatchlings are male</a:t>
            </a:r>
            <a:r>
              <a:rPr lang="en-GB" sz="2000" dirty="0" smtClean="0">
                <a:solidFill>
                  <a:schemeClr val="tx1"/>
                </a:solidFill>
                <a:latin typeface="Avenir Book" panose="02000503020000020003" pitchFamily="2" charset="0"/>
              </a:rPr>
              <a:t>.</a:t>
            </a:r>
            <a:endParaRPr lang="en-GB" sz="2000" dirty="0">
              <a:solidFill>
                <a:schemeClr val="tx1"/>
              </a:solidFill>
              <a:latin typeface="Avenir Book" panose="02000503020000020003" pitchFamily="2"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 y="5902036"/>
            <a:ext cx="2092036" cy="9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909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angay.com/ecuadorguide/wp-content/uploads/2011/10/GIANT-TORTOISE-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5489"/>
            <a:ext cx="9144000" cy="68425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563888" y="260648"/>
            <a:ext cx="5328592" cy="2016224"/>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venir Book" panose="02000503020000020003" pitchFamily="2" charset="0"/>
              </a:rPr>
              <a:t>Giant Tortoise </a:t>
            </a:r>
            <a:r>
              <a:rPr lang="en-GB" sz="2400" dirty="0">
                <a:solidFill>
                  <a:schemeClr val="tx1"/>
                </a:solidFill>
                <a:latin typeface="Avenir Book" panose="02000503020000020003" pitchFamily="2" charset="0"/>
              </a:rPr>
              <a:t>can survive for long periods of time without water, but they do love a long drink and a wallow in water and mud pools.</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 y="5902036"/>
            <a:ext cx="2092036" cy="9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196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E:\Resources for York - 2014\Tortoises\ARTWORK_tortoise_graph_larg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421784"/>
            <a:ext cx="6624736" cy="6306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1" y="5902036"/>
            <a:ext cx="2092036" cy="9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336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976</Words>
  <Application>Microsoft Office PowerPoint</Application>
  <PresentationFormat>On-screen Show (4:3)</PresentationFormat>
  <Paragraphs>66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Habitat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Scaling a Volcano</vt:lpstr>
      <vt:lpstr>PowerPoint Presentation</vt:lpstr>
      <vt:lpstr>Measuring the Environment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Jones</dc:creator>
  <cp:lastModifiedBy>Dan Wright</cp:lastModifiedBy>
  <cp:revision>44</cp:revision>
  <dcterms:created xsi:type="dcterms:W3CDTF">2014-06-25T21:16:11Z</dcterms:created>
  <dcterms:modified xsi:type="dcterms:W3CDTF">2014-09-30T14:45:01Z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